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6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6CD86-432C-4082-9BA2-656B34EA73F6}" v="92" dt="2021-03-16T23:06:26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7CE5-C3B3-42F6-A631-2F188B273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13A43-EAA6-461E-936E-BAD17F525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74A7-4288-4683-A9F3-5ED0A246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3040A-5755-4BA2-A4AF-E1E08091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D89D9-3346-4F86-A8A6-A621D8A9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12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9289-045E-4A9F-907F-C376A6E8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22E64-1923-4A6D-94E8-23076D2AC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E460E-635B-461F-832D-15FAB01F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0F2D1-3249-4A06-93A9-365BFC61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BA5A3-5F7E-464F-9B96-EC0EB280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97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BDF60-1B9E-407A-AC52-2F2E460D6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B2441-F6FE-4277-917A-D116AA85B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AF51-2812-4DB5-8587-DEE4E7AB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10C3-AB61-4A2D-9BD8-8D454EE8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177A5-704A-4DEB-8C70-E2797EBF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19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5080-95B0-442D-A67B-8C320F50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5828D-6CAB-4821-A6AB-AD4589B3E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71344-A296-4AEB-B248-87B6BBE5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9ED41-0981-4984-A6B6-1E87F1CB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ED711-0A9B-4574-A29E-0763563B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88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DA81-61F2-4A49-8F2A-0988EDF4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26972-13C5-44BE-BB6E-B81D94E86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6419A-6010-447F-BA5F-5A73C95C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0F242-0E14-4648-A774-AC3B382D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A5308-DC24-4959-BBCD-E669A931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40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414C1-EFCE-443C-967D-484B2A0B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06D14-2EEB-4446-A6F7-0E59FF6BC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A1A9F-6A71-494A-AB91-1A22C68C4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E1E-24C2-4C92-A9C5-1F97F2E9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65E98-F9EE-461C-BAF7-33255EE5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160DF-3B2D-4AD7-839D-3AADCA6E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48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42AA-FF28-4B8F-9871-C2977763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D82CB-BEE0-4B28-8FC5-9ABA0512E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ECAB8-B15F-403C-B755-56F1D1F89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FA5FA-C922-4DC9-93A2-4D78C001A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1C9CE-F7BC-4C35-80FA-46D86D496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709D08-BF82-47F6-9F14-1884DDE8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3E9F1-11B5-44C8-8CC8-BE05E8F7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99B37-7554-4CFD-9990-E05FC98C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750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F775-46D9-43FB-98AB-3CF2B36F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9BF53-D07B-4C7C-B824-521FBD1C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3D7BE-9434-458C-9895-64B72445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C0A29-CB87-4AD5-B5E7-7D4CB066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87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710BF-252A-40BF-B48B-3F21E8A0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FEC22-A420-4078-9281-149C538B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0A4E8-E3CE-4A6E-8315-8BC4B7C6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51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4170-6D03-48C9-9C52-52B8EEF0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A47D-1DA7-4015-8D98-136BCC14C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BC4C9-FB1E-493A-BF08-8DAC5EF8E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B40AA-B43A-47ED-B87B-644B0B85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12CDC-2ECF-4E7B-B2E3-976F97FB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FEB5B-6A1D-49E4-A7E6-5B1CEC4A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69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91D90-E07F-444E-A17A-939D07EE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D0202-D387-45B2-8077-39987FB4E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6427C-2256-4A72-AD94-F4B73CAD0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5EDA-9ED2-4DCD-BC05-2590E954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D0118-33AB-4A26-8D71-D9169D9D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B1ED7-BDE5-4BAB-B178-A44920C4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96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2AEB4-3640-40D6-98FA-37361DE0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DB7E-034C-418E-9B85-935810744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A58F9-E8B1-4FC3-91BE-AA81EBA10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249E-93F8-4FB0-B42B-AD6F5F373A9E}" type="datetimeFigureOut">
              <a:rPr lang="en-AU" smtClean="0"/>
              <a:t>11/4/2023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14797-9E6A-4AF6-A0F4-641F38C11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2B061-5C04-435F-9851-176D4959D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91199-635D-4DE7-B300-1356850B0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62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mammal, echidna, outdoor, brown&#10;&#10;Description automatically generated">
            <a:extLst>
              <a:ext uri="{FF2B5EF4-FFF2-40B4-BE49-F238E27FC236}">
                <a16:creationId xmlns:a16="http://schemas.microsoft.com/office/drawing/2014/main" id="{C51BD906-448D-4E78-99C2-EFE01D6A3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r="-2" b="-2"/>
          <a:stretch/>
        </p:blipFill>
        <p:spPr>
          <a:xfrm>
            <a:off x="2130151" y="866775"/>
            <a:ext cx="7931701" cy="586740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FD0D52-4C26-4994-9F97-44440B9E3A56}"/>
              </a:ext>
            </a:extLst>
          </p:cNvPr>
          <p:cNvSpPr/>
          <p:nvPr/>
        </p:nvSpPr>
        <p:spPr>
          <a:xfrm>
            <a:off x="2776538" y="48921"/>
            <a:ext cx="6638925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Yu Gothic Medium" panose="020B0500000000000000" pitchFamily="34" charset="-128"/>
              </a:rPr>
              <a:t>Echidna Fun Facts</a:t>
            </a:r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Yu Gothic Medium" panose="020B0500000000000000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3F0837-F908-48A0-9D2A-0C608BE8E20A}"/>
              </a:ext>
            </a:extLst>
          </p:cNvPr>
          <p:cNvSpPr/>
          <p:nvPr/>
        </p:nvSpPr>
        <p:spPr>
          <a:xfrm>
            <a:off x="9415461" y="169685"/>
            <a:ext cx="2749810" cy="8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Echidna quills are modified hairs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75F2F-EADC-4A7B-A791-7C9A26E1759D}"/>
              </a:ext>
            </a:extLst>
          </p:cNvPr>
          <p:cNvSpPr/>
          <p:nvPr/>
        </p:nvSpPr>
        <p:spPr>
          <a:xfrm>
            <a:off x="0" y="1139466"/>
            <a:ext cx="2749810" cy="1873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Echidnas are solitary except for the breeding season (July – September)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69413C-AB4A-4B12-8BD5-C677C43687D7}"/>
              </a:ext>
            </a:extLst>
          </p:cNvPr>
          <p:cNvSpPr/>
          <p:nvPr/>
        </p:nvSpPr>
        <p:spPr>
          <a:xfrm>
            <a:off x="26726" y="169683"/>
            <a:ext cx="274981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A1A1A"/>
                </a:solidFill>
              </a:rPr>
              <a:t>Echidnas are egg laying mammals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9FD59-FD48-495B-99AF-25489C1A489E}"/>
              </a:ext>
            </a:extLst>
          </p:cNvPr>
          <p:cNvSpPr/>
          <p:nvPr/>
        </p:nvSpPr>
        <p:spPr>
          <a:xfrm>
            <a:off x="9864494" y="4971728"/>
            <a:ext cx="2300779" cy="1762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Echidnas have backward facing feet for digging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AD93B8-6AD4-4528-9EF8-BE8477C53D59}"/>
              </a:ext>
            </a:extLst>
          </p:cNvPr>
          <p:cNvSpPr/>
          <p:nvPr/>
        </p:nvSpPr>
        <p:spPr>
          <a:xfrm>
            <a:off x="9361" y="3334819"/>
            <a:ext cx="2205200" cy="1517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 echidna tongue is 17cm or 7 inches long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547F89-FD44-4AC7-AF00-2D7405CD1A08}"/>
              </a:ext>
            </a:extLst>
          </p:cNvPr>
          <p:cNvSpPr/>
          <p:nvPr/>
        </p:nvSpPr>
        <p:spPr>
          <a:xfrm>
            <a:off x="9361" y="5056134"/>
            <a:ext cx="2629888" cy="1739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A1A1A"/>
                </a:solidFill>
                <a:cs typeface="Times New Roman" panose="02020603050405020304" pitchFamily="18" charset="0"/>
              </a:rPr>
              <a:t>Echidnas have up to 2,000 electroreceptors on their snouts</a:t>
            </a:r>
            <a:endParaRPr lang="en-AU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FC5A08-2845-4A33-82ED-5686C9C3A915}"/>
              </a:ext>
            </a:extLst>
          </p:cNvPr>
          <p:cNvSpPr/>
          <p:nvPr/>
        </p:nvSpPr>
        <p:spPr>
          <a:xfrm>
            <a:off x="9525737" y="1110307"/>
            <a:ext cx="2639534" cy="3644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 echidna has a low body temperature (30 - 32 °C / 86 - 90 °F). Body temperature may fall as low as 5 °C /41 °F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7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9DCB72-F384-4314-BF72-A73E915F5035}"/>
              </a:ext>
            </a:extLst>
          </p:cNvPr>
          <p:cNvSpPr/>
          <p:nvPr/>
        </p:nvSpPr>
        <p:spPr>
          <a:xfrm>
            <a:off x="5720154" y="2947236"/>
            <a:ext cx="6296355" cy="945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Two types of echidna 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483468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A picture containing mammal, echidna, outdoor, brown&#10;&#10;Description automatically generated">
            <a:extLst>
              <a:ext uri="{FF2B5EF4-FFF2-40B4-BE49-F238E27FC236}">
                <a16:creationId xmlns:a16="http://schemas.microsoft.com/office/drawing/2014/main" id="{C136018E-D625-463B-A05F-7539911A8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8" r="7894"/>
          <a:stretch/>
        </p:blipFill>
        <p:spPr>
          <a:xfrm>
            <a:off x="1" y="647375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3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A picture containing grass, outdoor, mammal, echidna&#10;&#10;Description automatically generated">
            <a:extLst>
              <a:ext uri="{FF2B5EF4-FFF2-40B4-BE49-F238E27FC236}">
                <a16:creationId xmlns:a16="http://schemas.microsoft.com/office/drawing/2014/main" id="{4CBC6742-35B1-4EF2-92AA-B5EBEA70B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8" r="-4" b="-4"/>
          <a:stretch/>
        </p:blipFill>
        <p:spPr>
          <a:xfrm>
            <a:off x="5398355" y="3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46040-C002-4B7B-B467-251E48C170AE}"/>
              </a:ext>
            </a:extLst>
          </p:cNvPr>
          <p:cNvSpPr/>
          <p:nvPr/>
        </p:nvSpPr>
        <p:spPr>
          <a:xfrm>
            <a:off x="-25421" y="57767"/>
            <a:ext cx="4618181" cy="3887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Short-beaked Echidna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6CE5BA-FFFF-4CAD-BD64-F075009897D5}"/>
              </a:ext>
            </a:extLst>
          </p:cNvPr>
          <p:cNvSpPr/>
          <p:nvPr/>
        </p:nvSpPr>
        <p:spPr>
          <a:xfrm>
            <a:off x="9739745" y="165838"/>
            <a:ext cx="2276764" cy="8409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Long-beaked Echidna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FF0887-DADF-4EBA-81B9-7E5E66372702}"/>
              </a:ext>
            </a:extLst>
          </p:cNvPr>
          <p:cNvSpPr/>
          <p:nvPr/>
        </p:nvSpPr>
        <p:spPr>
          <a:xfrm>
            <a:off x="9573493" y="906212"/>
            <a:ext cx="2609273" cy="688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- Critically endangered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64D8F2-B371-405E-B781-7B854AD391DE}"/>
              </a:ext>
            </a:extLst>
          </p:cNvPr>
          <p:cNvSpPr/>
          <p:nvPr/>
        </p:nvSpPr>
        <p:spPr>
          <a:xfrm>
            <a:off x="5763487" y="4159700"/>
            <a:ext cx="6192740" cy="2513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tamaran"/>
              </a:rPr>
              <a:t>Currumbin Wildlife Sanctuary has worked with the University of Queensland over the past 15 years focusing on echidna reproduction. This collaboration will assist with the long-term goal of saving the critically endangered Long-beaked Echidna of Papua New Guinea. 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3115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EA138B-7629-45C4-B144-354F041839AD}"/>
              </a:ext>
            </a:extLst>
          </p:cNvPr>
          <p:cNvGrpSpPr/>
          <p:nvPr/>
        </p:nvGrpSpPr>
        <p:grpSpPr>
          <a:xfrm>
            <a:off x="684184" y="1907334"/>
            <a:ext cx="3196945" cy="2959650"/>
            <a:chOff x="484258" y="812929"/>
            <a:chExt cx="3196945" cy="295965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BEE06C2-7802-43B5-A1CA-13623386AF62}"/>
                </a:ext>
              </a:extLst>
            </p:cNvPr>
            <p:cNvGrpSpPr/>
            <p:nvPr/>
          </p:nvGrpSpPr>
          <p:grpSpPr>
            <a:xfrm>
              <a:off x="484258" y="812929"/>
              <a:ext cx="3196945" cy="2959650"/>
              <a:chOff x="293934" y="673497"/>
              <a:chExt cx="3383643" cy="3097022"/>
            </a:xfrm>
          </p:grpSpPr>
          <p:pic>
            <p:nvPicPr>
              <p:cNvPr id="6" name="Picture 5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1FE7AC68-2AB8-428B-90E8-0D8E38D6DE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74" t="11413" r="18726" b="2671"/>
              <a:stretch/>
            </p:blipFill>
            <p:spPr>
              <a:xfrm>
                <a:off x="293934" y="673497"/>
                <a:ext cx="3383643" cy="3097022"/>
              </a:xfrm>
              <a:prstGeom prst="ellipse">
                <a:avLst/>
              </a:prstGeom>
              <a:ln w="3175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4A40407-6974-481E-9A7A-1CE074238B45}"/>
                  </a:ext>
                </a:extLst>
              </p:cNvPr>
              <p:cNvSpPr/>
              <p:nvPr/>
            </p:nvSpPr>
            <p:spPr>
              <a:xfrm>
                <a:off x="1150464" y="891580"/>
                <a:ext cx="213065" cy="15905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418BF6-8927-4564-B6CC-D63B8FA57AD4}"/>
                </a:ext>
              </a:extLst>
            </p:cNvPr>
            <p:cNvSpPr/>
            <p:nvPr/>
          </p:nvSpPr>
          <p:spPr>
            <a:xfrm>
              <a:off x="2162577" y="2336667"/>
              <a:ext cx="547019" cy="352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Egg</a:t>
              </a:r>
              <a:endParaRPr lang="en-AU" b="1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B4B0193-59AF-4CAB-ADFA-DDE8717DA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5589" y="1999437"/>
              <a:ext cx="0" cy="3842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1C5A619-63A8-47B0-9366-D1D4C31D92F8}"/>
              </a:ext>
            </a:extLst>
          </p:cNvPr>
          <p:cNvGrpSpPr/>
          <p:nvPr/>
        </p:nvGrpSpPr>
        <p:grpSpPr>
          <a:xfrm>
            <a:off x="4587841" y="1822336"/>
            <a:ext cx="2997122" cy="3044648"/>
            <a:chOff x="4548885" y="380198"/>
            <a:chExt cx="2761905" cy="27621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26684C-B399-4613-B194-2AE6ECCBE5EE}"/>
                </a:ext>
              </a:extLst>
            </p:cNvPr>
            <p:cNvGrpSpPr/>
            <p:nvPr/>
          </p:nvGrpSpPr>
          <p:grpSpPr>
            <a:xfrm>
              <a:off x="4548885" y="380198"/>
              <a:ext cx="2759873" cy="2558191"/>
              <a:chOff x="5379937" y="935868"/>
              <a:chExt cx="2759873" cy="2558191"/>
            </a:xfrm>
          </p:grpSpPr>
          <p:pic>
            <p:nvPicPr>
              <p:cNvPr id="18" name="Picture 17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46D6CF55-4955-4DB7-A758-88E4C097A7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02" t="32209" r="18468" b="30086"/>
              <a:stretch/>
            </p:blipFill>
            <p:spPr>
              <a:xfrm>
                <a:off x="5683557" y="1119039"/>
                <a:ext cx="2343706" cy="237502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  <p:style>
              <a:lnRef idx="0">
                <a:scrgbClr r="0" g="0" b="0"/>
              </a:lnRef>
              <a:fillRef idx="1001">
                <a:schemeClr val="dk1"/>
              </a:fillRef>
              <a:effectRef idx="0">
                <a:scrgbClr r="0" g="0" b="0"/>
              </a:effectRef>
              <a:fontRef idx="major"/>
            </p:style>
          </p:pic>
          <p:sp>
            <p:nvSpPr>
              <p:cNvPr id="19" name="Moon 18">
                <a:extLst>
                  <a:ext uri="{FF2B5EF4-FFF2-40B4-BE49-F238E27FC236}">
                    <a16:creationId xmlns:a16="http://schemas.microsoft.com/office/drawing/2014/main" id="{6176A547-B250-4E98-A744-6AA02E81C68B}"/>
                  </a:ext>
                </a:extLst>
              </p:cNvPr>
              <p:cNvSpPr/>
              <p:nvPr/>
            </p:nvSpPr>
            <p:spPr>
              <a:xfrm rot="5579315">
                <a:off x="6398608" y="345500"/>
                <a:ext cx="816740" cy="1997475"/>
              </a:xfrm>
              <a:prstGeom prst="mo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Moon 19">
                <a:extLst>
                  <a:ext uri="{FF2B5EF4-FFF2-40B4-BE49-F238E27FC236}">
                    <a16:creationId xmlns:a16="http://schemas.microsoft.com/office/drawing/2014/main" id="{BF783D8C-9189-47BD-A855-AF88C3AE529F}"/>
                  </a:ext>
                </a:extLst>
              </p:cNvPr>
              <p:cNvSpPr/>
              <p:nvPr/>
            </p:nvSpPr>
            <p:spPr>
              <a:xfrm rot="992393">
                <a:off x="5379937" y="959280"/>
                <a:ext cx="816740" cy="1997475"/>
              </a:xfrm>
              <a:prstGeom prst="mo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" name="Moon 20">
                <a:extLst>
                  <a:ext uri="{FF2B5EF4-FFF2-40B4-BE49-F238E27FC236}">
                    <a16:creationId xmlns:a16="http://schemas.microsoft.com/office/drawing/2014/main" id="{956771D2-E89D-41DF-8FBE-93ED79A3CCD5}"/>
                  </a:ext>
                </a:extLst>
              </p:cNvPr>
              <p:cNvSpPr/>
              <p:nvPr/>
            </p:nvSpPr>
            <p:spPr>
              <a:xfrm rot="10082560">
                <a:off x="7724433" y="1297965"/>
                <a:ext cx="415377" cy="1507366"/>
              </a:xfrm>
              <a:prstGeom prst="mo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8C21F804-98DA-4687-8986-826A19B22308}"/>
                </a:ext>
              </a:extLst>
            </p:cNvPr>
            <p:cNvSpPr/>
            <p:nvPr/>
          </p:nvSpPr>
          <p:spPr>
            <a:xfrm rot="13913455">
              <a:off x="6551226" y="2075612"/>
              <a:ext cx="320302" cy="1129127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Moon 10">
              <a:extLst>
                <a:ext uri="{FF2B5EF4-FFF2-40B4-BE49-F238E27FC236}">
                  <a16:creationId xmlns:a16="http://schemas.microsoft.com/office/drawing/2014/main" id="{C3ADB4D8-44D3-45CB-81E3-5E42D87EA143}"/>
                </a:ext>
              </a:extLst>
            </p:cNvPr>
            <p:cNvSpPr/>
            <p:nvPr/>
          </p:nvSpPr>
          <p:spPr>
            <a:xfrm rot="18161733">
              <a:off x="5222270" y="1980654"/>
              <a:ext cx="416848" cy="1375873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Moon 11">
              <a:extLst>
                <a:ext uri="{FF2B5EF4-FFF2-40B4-BE49-F238E27FC236}">
                  <a16:creationId xmlns:a16="http://schemas.microsoft.com/office/drawing/2014/main" id="{3737265F-BD8F-4118-B885-BFCEBF23FADB}"/>
                </a:ext>
              </a:extLst>
            </p:cNvPr>
            <p:cNvSpPr/>
            <p:nvPr/>
          </p:nvSpPr>
          <p:spPr>
            <a:xfrm rot="10082560">
              <a:off x="6887003" y="1022381"/>
              <a:ext cx="415377" cy="1241762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Moon 12">
              <a:extLst>
                <a:ext uri="{FF2B5EF4-FFF2-40B4-BE49-F238E27FC236}">
                  <a16:creationId xmlns:a16="http://schemas.microsoft.com/office/drawing/2014/main" id="{5CCFDBF4-A434-4C01-9F21-7AB14AC77CFE}"/>
                </a:ext>
              </a:extLst>
            </p:cNvPr>
            <p:cNvSpPr/>
            <p:nvPr/>
          </p:nvSpPr>
          <p:spPr>
            <a:xfrm rot="1882754">
              <a:off x="4609114" y="429941"/>
              <a:ext cx="793173" cy="1669810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Moon 13">
              <a:extLst>
                <a:ext uri="{FF2B5EF4-FFF2-40B4-BE49-F238E27FC236}">
                  <a16:creationId xmlns:a16="http://schemas.microsoft.com/office/drawing/2014/main" id="{EFD8B1EA-3B55-42E6-B259-D59CD752F882}"/>
                </a:ext>
              </a:extLst>
            </p:cNvPr>
            <p:cNvSpPr/>
            <p:nvPr/>
          </p:nvSpPr>
          <p:spPr>
            <a:xfrm rot="16540405">
              <a:off x="5626017" y="2002280"/>
              <a:ext cx="605179" cy="1674871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Moon 14">
              <a:extLst>
                <a:ext uri="{FF2B5EF4-FFF2-40B4-BE49-F238E27FC236}">
                  <a16:creationId xmlns:a16="http://schemas.microsoft.com/office/drawing/2014/main" id="{A3DF2749-9176-40F6-8C8A-3EDEC4197CAB}"/>
                </a:ext>
              </a:extLst>
            </p:cNvPr>
            <p:cNvSpPr/>
            <p:nvPr/>
          </p:nvSpPr>
          <p:spPr>
            <a:xfrm>
              <a:off x="4746399" y="1000032"/>
              <a:ext cx="280083" cy="1252533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51D5C640-396C-4770-A07A-B659E29E94BE}"/>
                </a:ext>
              </a:extLst>
            </p:cNvPr>
            <p:cNvSpPr/>
            <p:nvPr/>
          </p:nvSpPr>
          <p:spPr>
            <a:xfrm rot="8458899">
              <a:off x="6700432" y="554400"/>
              <a:ext cx="420760" cy="1421839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Moon 16">
              <a:extLst>
                <a:ext uri="{FF2B5EF4-FFF2-40B4-BE49-F238E27FC236}">
                  <a16:creationId xmlns:a16="http://schemas.microsoft.com/office/drawing/2014/main" id="{EDB221EB-CE1E-49A9-9684-A2D80050CC52}"/>
                </a:ext>
              </a:extLst>
            </p:cNvPr>
            <p:cNvSpPr/>
            <p:nvPr/>
          </p:nvSpPr>
          <p:spPr>
            <a:xfrm rot="10534035">
              <a:off x="6878877" y="1145691"/>
              <a:ext cx="431913" cy="1290486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39B8DCD7-E06D-4BBC-8C08-212E7EC31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581" y="1992947"/>
            <a:ext cx="2540495" cy="2540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CC534A2-DA18-45C7-9EB9-E81BA9F5A951}"/>
              </a:ext>
            </a:extLst>
          </p:cNvPr>
          <p:cNvSpPr/>
          <p:nvPr/>
        </p:nvSpPr>
        <p:spPr>
          <a:xfrm>
            <a:off x="0" y="1"/>
            <a:ext cx="12181063" cy="11828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Short-beaked echidna egg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9B2F10-3681-451F-9EF3-CA187F0021F4}"/>
              </a:ext>
            </a:extLst>
          </p:cNvPr>
          <p:cNvSpPr/>
          <p:nvPr/>
        </p:nvSpPr>
        <p:spPr>
          <a:xfrm>
            <a:off x="684184" y="5126202"/>
            <a:ext cx="3491111" cy="930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An egg detected in the echidna uterus</a:t>
            </a:r>
            <a:endParaRPr lang="en-AU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5CB7A8-F97D-41C5-8344-7E1D8F0E888E}"/>
              </a:ext>
            </a:extLst>
          </p:cNvPr>
          <p:cNvSpPr/>
          <p:nvPr/>
        </p:nvSpPr>
        <p:spPr>
          <a:xfrm>
            <a:off x="4525596" y="5156996"/>
            <a:ext cx="3491111" cy="6134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A freshly laid echidna egg</a:t>
            </a:r>
            <a:endParaRPr lang="en-AU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CF0A97-30A5-4379-AD65-D8E50D9E6086}"/>
              </a:ext>
            </a:extLst>
          </p:cNvPr>
          <p:cNvSpPr/>
          <p:nvPr/>
        </p:nvSpPr>
        <p:spPr>
          <a:xfrm>
            <a:off x="8396746" y="5462796"/>
            <a:ext cx="3483391" cy="810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Echidna eggs are roughly the same size as an Australian 5c coin!</a:t>
            </a:r>
            <a:endParaRPr lang="en-AU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63854E-CC75-4FA3-8913-EDCCE3273B6D}"/>
              </a:ext>
            </a:extLst>
          </p:cNvPr>
          <p:cNvGrpSpPr/>
          <p:nvPr/>
        </p:nvGrpSpPr>
        <p:grpSpPr>
          <a:xfrm>
            <a:off x="4225763" y="1987236"/>
            <a:ext cx="67007" cy="2843258"/>
            <a:chOff x="4225763" y="1987236"/>
            <a:chExt cx="67007" cy="284325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523296-70EF-47D6-B160-26DF6DD6B8D4}"/>
                </a:ext>
              </a:extLst>
            </p:cNvPr>
            <p:cNvCxnSpPr/>
            <p:nvPr/>
          </p:nvCxnSpPr>
          <p:spPr>
            <a:xfrm>
              <a:off x="4225763" y="1992947"/>
              <a:ext cx="0" cy="283754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3955051-1DC4-45F8-8C09-C91031D90229}"/>
                </a:ext>
              </a:extLst>
            </p:cNvPr>
            <p:cNvCxnSpPr/>
            <p:nvPr/>
          </p:nvCxnSpPr>
          <p:spPr>
            <a:xfrm>
              <a:off x="4292770" y="1987236"/>
              <a:ext cx="0" cy="283754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157407-7194-48A5-B5BE-DB1289325E59}"/>
              </a:ext>
            </a:extLst>
          </p:cNvPr>
          <p:cNvGrpSpPr/>
          <p:nvPr/>
        </p:nvGrpSpPr>
        <p:grpSpPr>
          <a:xfrm>
            <a:off x="8141916" y="2045423"/>
            <a:ext cx="67007" cy="2843258"/>
            <a:chOff x="4225763" y="1987236"/>
            <a:chExt cx="67007" cy="284325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9F9A73A-0491-498E-BF4A-5B4429277352}"/>
                </a:ext>
              </a:extLst>
            </p:cNvPr>
            <p:cNvCxnSpPr/>
            <p:nvPr/>
          </p:nvCxnSpPr>
          <p:spPr>
            <a:xfrm>
              <a:off x="4225763" y="1992947"/>
              <a:ext cx="0" cy="283754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5C917F1-5425-4734-8F42-D0729DCC0BF1}"/>
                </a:ext>
              </a:extLst>
            </p:cNvPr>
            <p:cNvCxnSpPr/>
            <p:nvPr/>
          </p:nvCxnSpPr>
          <p:spPr>
            <a:xfrm>
              <a:off x="4292770" y="1987236"/>
              <a:ext cx="0" cy="283754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DABAEDD-B896-466B-819B-C74EA91DD259}"/>
              </a:ext>
            </a:extLst>
          </p:cNvPr>
          <p:cNvSpPr/>
          <p:nvPr/>
        </p:nvSpPr>
        <p:spPr>
          <a:xfrm>
            <a:off x="0" y="6489392"/>
            <a:ext cx="12181066" cy="36713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083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rcupine walking on the road&#10;&#10;Description automatically generated with medium confidence">
            <a:extLst>
              <a:ext uri="{FF2B5EF4-FFF2-40B4-BE49-F238E27FC236}">
                <a16:creationId xmlns:a16="http://schemas.microsoft.com/office/drawing/2014/main" id="{34E3ABB6-9C50-4A2E-B158-199B0A446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E8D5A5-B21C-4FD3-8A88-DB885C838BDB}"/>
              </a:ext>
            </a:extLst>
          </p:cNvPr>
          <p:cNvSpPr/>
          <p:nvPr/>
        </p:nvSpPr>
        <p:spPr>
          <a:xfrm>
            <a:off x="4198438" y="6013098"/>
            <a:ext cx="2992470" cy="760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Large claws for digging and tearing open termite mounds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82448B-7706-46F9-9B2E-341078E0564C}"/>
              </a:ext>
            </a:extLst>
          </p:cNvPr>
          <p:cNvSpPr/>
          <p:nvPr/>
        </p:nvSpPr>
        <p:spPr>
          <a:xfrm>
            <a:off x="8052047" y="6223363"/>
            <a:ext cx="2902255" cy="5858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Backwards facing rear feet for digging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8604B8-48A1-43B9-A10F-E41E1EA074FF}"/>
              </a:ext>
            </a:extLst>
          </p:cNvPr>
          <p:cNvSpPr/>
          <p:nvPr/>
        </p:nvSpPr>
        <p:spPr>
          <a:xfrm>
            <a:off x="167316" y="4946457"/>
            <a:ext cx="2794948" cy="1143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Strong snout for foraging and a long, sticky tongue for catching ants and termites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68AD6F-2888-4BF2-B397-AF8961199F97}"/>
              </a:ext>
            </a:extLst>
          </p:cNvPr>
          <p:cNvSpPr/>
          <p:nvPr/>
        </p:nvSpPr>
        <p:spPr>
          <a:xfrm>
            <a:off x="307834" y="3508899"/>
            <a:ext cx="2794949" cy="42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Small eyes with poor vision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1D0FB4-95D2-4B1F-BB94-6FDCFEB84945}"/>
              </a:ext>
            </a:extLst>
          </p:cNvPr>
          <p:cNvSpPr/>
          <p:nvPr/>
        </p:nvSpPr>
        <p:spPr>
          <a:xfrm>
            <a:off x="936631" y="2034256"/>
            <a:ext cx="2491629" cy="6556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Large brain relative to other mammals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4DF3E2-F612-46EB-A1EA-4822D34F667C}"/>
              </a:ext>
            </a:extLst>
          </p:cNvPr>
          <p:cNvSpPr/>
          <p:nvPr/>
        </p:nvSpPr>
        <p:spPr>
          <a:xfrm>
            <a:off x="3058393" y="354803"/>
            <a:ext cx="2491629" cy="93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Ears with no external flaps have excellent hearing 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C8DD4A-40ED-4004-B4BB-84DD477C81A8}"/>
              </a:ext>
            </a:extLst>
          </p:cNvPr>
          <p:cNvCxnSpPr>
            <a:cxnSpLocks/>
          </p:cNvCxnSpPr>
          <p:nvPr/>
        </p:nvCxnSpPr>
        <p:spPr>
          <a:xfrm>
            <a:off x="4363367" y="1298994"/>
            <a:ext cx="1231045" cy="10358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44ADA0-7C81-4D01-9AE9-1E5145A7691C}"/>
              </a:ext>
            </a:extLst>
          </p:cNvPr>
          <p:cNvCxnSpPr>
            <a:stCxn id="10" idx="3"/>
          </p:cNvCxnSpPr>
          <p:nvPr/>
        </p:nvCxnSpPr>
        <p:spPr>
          <a:xfrm>
            <a:off x="3428260" y="2362095"/>
            <a:ext cx="646590" cy="32783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CF4977-F934-43B7-A714-8F6FC1AC4761}"/>
              </a:ext>
            </a:extLst>
          </p:cNvPr>
          <p:cNvSpPr/>
          <p:nvPr/>
        </p:nvSpPr>
        <p:spPr>
          <a:xfrm>
            <a:off x="5918459" y="81169"/>
            <a:ext cx="2491629" cy="661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Body covered in sharp quills for protection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56FF947-B406-4E64-9288-A13685037ACE}"/>
              </a:ext>
            </a:extLst>
          </p:cNvPr>
          <p:cNvSpPr/>
          <p:nvPr/>
        </p:nvSpPr>
        <p:spPr>
          <a:xfrm>
            <a:off x="8123077" y="12249"/>
            <a:ext cx="4065972" cy="1461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3600" b="1" dirty="0">
                <a:solidFill>
                  <a:schemeClr val="tx1"/>
                </a:solidFill>
              </a:rPr>
              <a:t>Short-beaked echidna anatomy</a:t>
            </a:r>
            <a:endParaRPr lang="en-AU" sz="36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6D4CEF-30A6-4AEC-8BAC-F9978EC69147}"/>
              </a:ext>
            </a:extLst>
          </p:cNvPr>
          <p:cNvCxnSpPr/>
          <p:nvPr/>
        </p:nvCxnSpPr>
        <p:spPr>
          <a:xfrm>
            <a:off x="7190908" y="742557"/>
            <a:ext cx="0" cy="3671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B26BED-8719-4B8C-980C-92BE9DEFE369}"/>
              </a:ext>
            </a:extLst>
          </p:cNvPr>
          <p:cNvCxnSpPr>
            <a:stCxn id="9" idx="3"/>
          </p:cNvCxnSpPr>
          <p:nvPr/>
        </p:nvCxnSpPr>
        <p:spPr>
          <a:xfrm flipV="1">
            <a:off x="3102783" y="3710866"/>
            <a:ext cx="785636" cy="1120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4538327-E1CB-4CA8-81DC-21E196F947BF}"/>
              </a:ext>
            </a:extLst>
          </p:cNvPr>
          <p:cNvCxnSpPr/>
          <p:nvPr/>
        </p:nvCxnSpPr>
        <p:spPr>
          <a:xfrm flipV="1">
            <a:off x="2962264" y="4946457"/>
            <a:ext cx="215942" cy="12269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BEA191-5032-4C12-B257-F1AC8C17C875}"/>
              </a:ext>
            </a:extLst>
          </p:cNvPr>
          <p:cNvCxnSpPr>
            <a:cxnSpLocks/>
          </p:cNvCxnSpPr>
          <p:nvPr/>
        </p:nvCxnSpPr>
        <p:spPr>
          <a:xfrm flipV="1">
            <a:off x="5694673" y="5708346"/>
            <a:ext cx="4791" cy="3313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D26128-1240-47A8-A974-CD710D8C97A5}"/>
              </a:ext>
            </a:extLst>
          </p:cNvPr>
          <p:cNvCxnSpPr/>
          <p:nvPr/>
        </p:nvCxnSpPr>
        <p:spPr>
          <a:xfrm flipV="1">
            <a:off x="9498383" y="5909733"/>
            <a:ext cx="4791" cy="3313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1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3234</TotalTime>
  <Words>224</Words>
  <Application>Microsoft Macintosh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Catamaran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DUTTON-REGESTER</dc:creator>
  <cp:lastModifiedBy>KATE DUTTON-REGESTER</cp:lastModifiedBy>
  <cp:revision>13</cp:revision>
  <dcterms:created xsi:type="dcterms:W3CDTF">2021-03-09T04:36:58Z</dcterms:created>
  <dcterms:modified xsi:type="dcterms:W3CDTF">2023-04-11T11:36:06Z</dcterms:modified>
</cp:coreProperties>
</file>